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664" r:id="rId3"/>
    <p:sldId id="304" r:id="rId4"/>
    <p:sldId id="665" r:id="rId5"/>
    <p:sldId id="792" r:id="rId6"/>
    <p:sldId id="793" r:id="rId7"/>
    <p:sldId id="794" r:id="rId8"/>
    <p:sldId id="795" r:id="rId9"/>
    <p:sldId id="796" r:id="rId10"/>
    <p:sldId id="797" r:id="rId11"/>
    <p:sldId id="798" r:id="rId12"/>
    <p:sldId id="799" r:id="rId13"/>
    <p:sldId id="800" r:id="rId14"/>
    <p:sldId id="801" r:id="rId15"/>
    <p:sldId id="802" r:id="rId16"/>
    <p:sldId id="803" r:id="rId17"/>
    <p:sldId id="804" r:id="rId18"/>
    <p:sldId id="805" r:id="rId19"/>
    <p:sldId id="806" r:id="rId20"/>
    <p:sldId id="730" r:id="rId21"/>
    <p:sldId id="731" r:id="rId22"/>
    <p:sldId id="732" r:id="rId23"/>
    <p:sldId id="733" r:id="rId24"/>
    <p:sldId id="780" r:id="rId25"/>
    <p:sldId id="781" r:id="rId26"/>
    <p:sldId id="736" r:id="rId27"/>
    <p:sldId id="784" r:id="rId28"/>
    <p:sldId id="785" r:id="rId29"/>
    <p:sldId id="787" r:id="rId30"/>
    <p:sldId id="788" r:id="rId31"/>
    <p:sldId id="789" r:id="rId32"/>
    <p:sldId id="807" r:id="rId33"/>
    <p:sldId id="790" r:id="rId34"/>
    <p:sldId id="742" r:id="rId35"/>
    <p:sldId id="302" r:id="rId36"/>
    <p:sldId id="743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111" autoAdjust="0"/>
  </p:normalViewPr>
  <p:slideViewPr>
    <p:cSldViewPr snapToGrid="0" snapToObjects="1">
      <p:cViewPr varScale="1">
        <p:scale>
          <a:sx n="102" d="100"/>
          <a:sy n="102" d="100"/>
        </p:scale>
        <p:origin x="1806" y="3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26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1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07 – While Loops (</a:t>
            </a:r>
            <a:r>
              <a:rPr lang="en-US" altLang="en-US" sz="4000" dirty="0" err="1"/>
              <a:t>cont</a:t>
            </a:r>
            <a:r>
              <a:rPr lang="en-US" altLang="en-US" sz="40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using “magic” literal values, replace them in your code with named </a:t>
            </a:r>
            <a:r>
              <a:rPr lang="en-US" b="1" i="1" dirty="0"/>
              <a:t>constants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Constants should be ALL CAPS with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/>
              <a:t>” (underscore) to separate the words</a:t>
            </a:r>
          </a:p>
          <a:p>
            <a:pPr lvl="1"/>
            <a:r>
              <a:rPr lang="en-US" dirty="0"/>
              <a:t>This follows CMSC 201 Coding Standards</a:t>
            </a:r>
          </a:p>
          <a:p>
            <a:pPr lvl="3"/>
            <a:endParaRPr lang="en-US" dirty="0"/>
          </a:p>
          <a:p>
            <a:r>
              <a:rPr lang="en-US" dirty="0"/>
              <a:t>Having a variable name also means that typos will be caught more easily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4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Literal Value Clarification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01959" cy="4517689"/>
          </a:xfrm>
        </p:spPr>
        <p:txBody>
          <a:bodyPr/>
          <a:lstStyle/>
          <a:p>
            <a:r>
              <a:rPr lang="en-US" dirty="0"/>
              <a:t>After using constants, the code might look like: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MENU_QUIT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4 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options listed above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MIN_YEAR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1900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MAX_YEAR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2017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MENU_QUIT: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MIN_YEAR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birthYear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MAX_YEAR: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“Magic” Numbers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07691" cy="4517689"/>
          </a:xfrm>
        </p:spPr>
        <p:txBody>
          <a:bodyPr/>
          <a:lstStyle/>
          <a:p>
            <a:r>
              <a:rPr lang="en-US" dirty="0"/>
              <a:t>You’re looking at the code for a virtual casino</a:t>
            </a:r>
          </a:p>
          <a:p>
            <a:pPr lvl="1"/>
            <a:r>
              <a:rPr lang="en-US" dirty="0"/>
              <a:t>You see the number 21</a:t>
            </a:r>
          </a:p>
          <a:p>
            <a:pPr lvl="1"/>
            <a:r>
              <a:rPr lang="en-US" dirty="0"/>
              <a:t>What does it mean?</a:t>
            </a:r>
          </a:p>
          <a:p>
            <a:pPr lvl="3"/>
            <a:endParaRPr lang="en-US" dirty="0"/>
          </a:p>
          <a:p>
            <a:r>
              <a:rPr lang="en-US" dirty="0"/>
              <a:t>Blackjack? Drinking age? VIP room numbers?</a:t>
            </a:r>
          </a:p>
          <a:p>
            <a:endParaRPr lang="en-US" dirty="0"/>
          </a:p>
          <a:p>
            <a:r>
              <a:rPr lang="en-US" dirty="0"/>
              <a:t>Constants make it easy to update values – why?</a:t>
            </a:r>
          </a:p>
          <a:p>
            <a:pPr lvl="1"/>
            <a:r>
              <a:rPr lang="en-US" dirty="0"/>
              <a:t>Don’t have to figure out which “21”s to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6206" y="2592263"/>
            <a:ext cx="27841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value &lt; 21: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326" y="4561432"/>
            <a:ext cx="5689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customerAge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DRINKING_AGE: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408298" y="4981076"/>
            <a:ext cx="1949116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9853" y="2982742"/>
            <a:ext cx="903204" cy="0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80339" y="2438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90735" y="446770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2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“Magic”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also have “magic” characters or strings</a:t>
            </a:r>
          </a:p>
          <a:p>
            <a:pPr lvl="1"/>
            <a:r>
              <a:rPr lang="en-US" dirty="0"/>
              <a:t>Use constants to prevent </a:t>
            </a:r>
            <a:r>
              <a:rPr lang="en-US" u="sng" dirty="0"/>
              <a:t>any</a:t>
            </a:r>
            <a:r>
              <a:rPr lang="en-US" dirty="0"/>
              <a:t> “magic” values</a:t>
            </a:r>
          </a:p>
          <a:p>
            <a:r>
              <a:rPr lang="en-US" dirty="0"/>
              <a:t>For example, a blackjack program that uses </a:t>
            </a:r>
            <a:br>
              <a:rPr lang="en-US" dirty="0"/>
            </a:br>
            <a:r>
              <a:rPr lang="en-US" dirty="0"/>
              <a:t>the strings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dirty="0"/>
              <a:t>” for hit, and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/>
              <a:t>” for stay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Which of these options is easier to understand?</a:t>
            </a:r>
          </a:p>
          <a:p>
            <a:pPr lvl="1"/>
            <a:r>
              <a:rPr lang="en-US" dirty="0"/>
              <a:t>Which is easier to update if it’s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27634" y="4160515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"H":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0933" y="400662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7633" y="4804096"/>
            <a:ext cx="4033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== HIT: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36869" y="469833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9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Constants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00570" cy="4517689"/>
          </a:xfrm>
        </p:spPr>
        <p:txBody>
          <a:bodyPr/>
          <a:lstStyle/>
          <a:p>
            <a:r>
              <a:rPr lang="en-US" dirty="0"/>
              <a:t>Calculating the total for a shopping order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MD_TAX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0.06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subtotal 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subtotal: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subtotal 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(subtotal)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tax   = subtotal * MD_TAX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total = tax + subtotal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total is:"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total)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5928" y="2823815"/>
            <a:ext cx="45118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easy to update if tax rate changes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359868" y="4807670"/>
            <a:ext cx="653675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13543" y="4234030"/>
            <a:ext cx="205504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 know exactly what this number is</a:t>
            </a:r>
            <a:endParaRPr lang="en-US" sz="2400" b="1" i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01664" y="2562460"/>
            <a:ext cx="1144264" cy="4815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Acceptable “Magic” Literals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everything needs to be made a constant!</a:t>
            </a:r>
          </a:p>
          <a:p>
            <a:pPr lvl="1"/>
            <a:r>
              <a:rPr lang="en-US" dirty="0"/>
              <a:t>0 and 1 as initial or incremental values</a:t>
            </a:r>
          </a:p>
          <a:p>
            <a:pPr lvl="1"/>
            <a:r>
              <a:rPr lang="en-US" dirty="0"/>
              <a:t>100 when calculating percentages</a:t>
            </a:r>
          </a:p>
          <a:p>
            <a:pPr lvl="1"/>
            <a:r>
              <a:rPr lang="en-US" dirty="0"/>
              <a:t>2 when checking if a number is even or odd</a:t>
            </a:r>
          </a:p>
          <a:p>
            <a:pPr lvl="1"/>
            <a:r>
              <a:rPr lang="en-US" dirty="0"/>
              <a:t>Numbers in mathematical formulas</a:t>
            </a:r>
          </a:p>
          <a:p>
            <a:pPr lvl="2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0.5*base*height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2*pi*(radius**2)</a:t>
            </a:r>
          </a:p>
          <a:p>
            <a:pPr lvl="3"/>
            <a:endParaRPr lang="en-US" dirty="0"/>
          </a:p>
          <a:p>
            <a:r>
              <a:rPr lang="en-US" dirty="0"/>
              <a:t>Most strings </a:t>
            </a:r>
            <a:r>
              <a:rPr lang="en-US" u="sng" dirty="0"/>
              <a:t>don’t</a:t>
            </a:r>
            <a:r>
              <a:rPr lang="en-US" dirty="0"/>
              <a:t> need to be constants</a:t>
            </a:r>
          </a:p>
          <a:p>
            <a:pPr lvl="1"/>
            <a:r>
              <a:rPr lang="en-US" dirty="0"/>
              <a:t>Only if the value has a meaning or specific usage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1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these are fine as just literal values?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100: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0: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these are fine as just literal values?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= 0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100: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1: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age &lt; 0:</a:t>
            </a:r>
          </a:p>
          <a:p>
            <a:pPr marL="9144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 100</a:t>
            </a:r>
          </a:p>
          <a:p>
            <a:pPr marL="9144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perimSquare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4 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sideLen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lvl="1" indent="0">
              <a:buNone/>
            </a:pP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953" y="330792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953" y="2437629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953" y="287277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953" y="4178225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953" y="4613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953" y="50485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953" y="374307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953" y="591882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953" y="5483672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2643" y="2828724"/>
            <a:ext cx="28374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Could argue that this should be MIN_AGE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555339" y="3527262"/>
            <a:ext cx="2166731" cy="97886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75274" y="4512517"/>
            <a:ext cx="2837468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If “yes” is used as an option through the whole program, this should be a constant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005633" y="5858005"/>
            <a:ext cx="1188495" cy="3951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8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Constants Go?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Constants go </a:t>
            </a:r>
            <a:r>
              <a:rPr lang="en-US" u="sng" dirty="0"/>
              <a:t>before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after your header comment</a:t>
            </a:r>
          </a:p>
          <a:p>
            <a:endParaRPr lang="en-US" dirty="0"/>
          </a:p>
          <a:p>
            <a:r>
              <a:rPr lang="en-US" dirty="0"/>
              <a:t>All variables</a:t>
            </a:r>
            <a:br>
              <a:rPr lang="en-US" dirty="0"/>
            </a:br>
            <a:r>
              <a:rPr lang="en-US" dirty="0"/>
              <a:t>that aren’t</a:t>
            </a:r>
            <a:br>
              <a:rPr lang="en-US" dirty="0"/>
            </a:br>
            <a:r>
              <a:rPr lang="en-US" dirty="0"/>
              <a:t>constants must</a:t>
            </a:r>
            <a:br>
              <a:rPr lang="en-US" dirty="0"/>
            </a:br>
            <a:r>
              <a:rPr lang="en-US" dirty="0"/>
              <a:t>still be </a:t>
            </a:r>
            <a:r>
              <a:rPr lang="en-US" u="sng" dirty="0"/>
              <a:t>inside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3118186"/>
            <a:ext cx="5439266" cy="329755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hw2_part6.py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Gibson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etc...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MAX_DAYS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30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F79646">
                    <a:lumMod val="75000"/>
                  </a:srgb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WEEK_LEN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= 7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day: "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endParaRPr lang="en-US" sz="16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&gt;= 1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date &lt;= MAX_DAYS: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etc...</a:t>
            </a:r>
          </a:p>
          <a:p>
            <a:pPr marL="0" lvl="1" indent="0">
              <a:spcBef>
                <a:spcPts val="0"/>
              </a:spcBef>
              <a:buFont typeface="Arial" pitchFamily="34" charset="0"/>
              <a:buNone/>
            </a:pPr>
            <a:r>
              <a:rPr lang="en-US" sz="16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Rounded Rectangle 5"/>
          <p:cNvSpPr/>
          <p:nvPr/>
        </p:nvSpPr>
        <p:spPr>
          <a:xfrm flipH="1">
            <a:off x="3437522" y="4034672"/>
            <a:ext cx="2077157" cy="7431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Are Constants Really Constant?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3678" cy="4517689"/>
          </a:xfrm>
        </p:spPr>
        <p:txBody>
          <a:bodyPr/>
          <a:lstStyle/>
          <a:p>
            <a:r>
              <a:rPr lang="en-US" dirty="0"/>
              <a:t>In some languages (like C, C++, and Java), you can have a variable that CANNOT be changed</a:t>
            </a:r>
          </a:p>
          <a:p>
            <a:pPr lvl="3"/>
            <a:endParaRPr lang="en-US" dirty="0"/>
          </a:p>
          <a:p>
            <a:r>
              <a:rPr lang="en-US" dirty="0"/>
              <a:t>This is </a:t>
            </a:r>
            <a:r>
              <a:rPr lang="en-US" u="sng" dirty="0"/>
              <a:t>not possible</a:t>
            </a:r>
            <a:r>
              <a:rPr lang="en-US" dirty="0"/>
              <a:t> with Python variables</a:t>
            </a:r>
          </a:p>
          <a:p>
            <a:pPr lvl="1"/>
            <a:r>
              <a:rPr lang="en-US" sz="3200" dirty="0"/>
              <a:t>Part of why coding standards are so important</a:t>
            </a:r>
          </a:p>
          <a:p>
            <a:pPr lvl="1"/>
            <a:r>
              <a:rPr lang="en-US" sz="3200" dirty="0"/>
              <a:t>If code changes the value of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MAX_ENROLL</a:t>
            </a:r>
            <a:r>
              <a:rPr lang="en-US" sz="3200" dirty="0"/>
              <a:t>, you know that’s a constant, and that </a:t>
            </a:r>
            <a:br>
              <a:rPr lang="en-US" sz="3200" dirty="0"/>
            </a:br>
            <a:r>
              <a:rPr lang="en-US" sz="3200" dirty="0"/>
              <a:t>it should </a:t>
            </a:r>
            <a:r>
              <a:rPr lang="en-US" sz="3200" u="sng" dirty="0"/>
              <a:t>not</a:t>
            </a:r>
            <a:r>
              <a:rPr lang="en-US" sz="3200" dirty="0"/>
              <a:t> be changed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68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r>
              <a:rPr lang="en-US" sz="3200" dirty="0"/>
              <a:t>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Interactive loops</a:t>
            </a:r>
          </a:p>
          <a:p>
            <a:pPr lvl="1"/>
            <a:r>
              <a:rPr lang="en-US" sz="3200" dirty="0"/>
              <a:t>Infinite loops and other problems</a:t>
            </a:r>
          </a:p>
          <a:p>
            <a:pPr lvl="3"/>
            <a:endParaRPr lang="en-US" dirty="0"/>
          </a:p>
          <a:p>
            <a:r>
              <a:rPr lang="en-US" dirty="0"/>
              <a:t>Practice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6967" y="2693988"/>
            <a:ext cx="8570067" cy="1470025"/>
          </a:xfrm>
        </p:spPr>
        <p:txBody>
          <a:bodyPr/>
          <a:lstStyle/>
          <a:p>
            <a:r>
              <a:rPr lang="en-US" dirty="0"/>
              <a:t>Sentinel Values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</p:spTree>
    <p:extLst>
      <p:ext uri="{BB962C8B-B14F-4D97-AF65-F5344CB8AC3E}">
        <p14:creationId xmlns:p14="http://schemas.microsoft.com/office/powerpoint/2010/main" val="10111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loops are very helpful when you:</a:t>
            </a:r>
          </a:p>
          <a:p>
            <a:pPr lvl="1"/>
            <a:r>
              <a:rPr lang="en-US" sz="3200" dirty="0"/>
              <a:t>Want to get input from the user that </a:t>
            </a:r>
            <a:br>
              <a:rPr lang="en-US" sz="3200" dirty="0"/>
            </a:br>
            <a:r>
              <a:rPr lang="en-US" sz="3200" dirty="0"/>
              <a:t>meets certain specific conditions</a:t>
            </a:r>
          </a:p>
          <a:p>
            <a:pPr lvl="2"/>
            <a:r>
              <a:rPr lang="en-US" sz="2800" dirty="0"/>
              <a:t>Positive number</a:t>
            </a:r>
          </a:p>
          <a:p>
            <a:pPr lvl="2"/>
            <a:r>
              <a:rPr lang="en-US" sz="2800" dirty="0"/>
              <a:t>A non-empty string</a:t>
            </a:r>
          </a:p>
          <a:p>
            <a:pPr lvl="1"/>
            <a:r>
              <a:rPr lang="en-US" sz="3200" dirty="0"/>
              <a:t>Want to keep getting input until some “end”</a:t>
            </a:r>
          </a:p>
          <a:p>
            <a:pPr lvl="2"/>
            <a:r>
              <a:rPr lang="en-US" sz="2800" dirty="0"/>
              <a:t>User inputs a value that means they’re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930678" y="4676700"/>
            <a:ext cx="7756122" cy="11279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54" y="383646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56492" y="2502948"/>
            <a:ext cx="1334453" cy="39233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Sentinel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Sentinel values </a:t>
            </a:r>
            <a:r>
              <a:rPr lang="en-US" dirty="0"/>
              <a:t>“guard” the end of your input</a:t>
            </a:r>
          </a:p>
          <a:p>
            <a:r>
              <a:rPr lang="en-US" dirty="0"/>
              <a:t>They are used:</a:t>
            </a:r>
          </a:p>
          <a:p>
            <a:pPr lvl="1"/>
            <a:r>
              <a:rPr lang="en-US" dirty="0"/>
              <a:t>When you don’t know the number of entries</a:t>
            </a:r>
          </a:p>
          <a:p>
            <a:pPr lvl="1"/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 to control data entry</a:t>
            </a:r>
          </a:p>
          <a:p>
            <a:pPr lvl="1"/>
            <a:r>
              <a:rPr lang="en-US" dirty="0"/>
              <a:t>To let the user indicate an “end” to the data</a:t>
            </a:r>
          </a:p>
          <a:p>
            <a:endParaRPr lang="en-US" dirty="0"/>
          </a:p>
          <a:p>
            <a:r>
              <a:rPr lang="en-US" dirty="0"/>
              <a:t>Common sentinel values include: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-1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QUIT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EXIT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Sentinel Loop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!= END: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1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Sentinel Loop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!= END: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041" y="3648250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initialize the loop variable with user input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42195" y="4501861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1940" y="5024159"/>
            <a:ext cx="528211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check for the termination condition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857354" y="5103955"/>
            <a:ext cx="2744586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628" y="6087918"/>
            <a:ext cx="483464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get a new value for the loop variable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409121" y="5734554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71209" y="3116748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sentinel values should be saved as a constant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457200" y="3343247"/>
            <a:ext cx="1714009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Sentinel Loop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/>
              <a:t>Here’s an example, where we ask the user to enter student names:</a:t>
            </a:r>
          </a:p>
          <a:p>
            <a:pPr lvl="4"/>
            <a:endParaRPr lang="en-US" dirty="0"/>
          </a:p>
          <a:p>
            <a:pPr marL="0" lvl="1" indent="0"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</a:p>
          <a:p>
            <a:pPr marL="0" lvl="1" indent="0">
              <a:buNone/>
            </a:pPr>
            <a:endParaRPr lang="en-US" sz="1600" b="1" dirty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!= END: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name)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0561" y="3055965"/>
            <a:ext cx="3706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tell the user how to stop entering data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94961" y="3830275"/>
            <a:ext cx="554477" cy="7508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24147" y="4854629"/>
            <a:ext cx="432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use the value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before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asking for the next one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943212" y="5182051"/>
            <a:ext cx="914399" cy="3210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2238" y="3539798"/>
            <a:ext cx="442709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we’ll cover how to actually use constants in an input string later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Priming Reads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loop example uses a </a:t>
            </a:r>
            <a:r>
              <a:rPr lang="en-US" b="1" i="1" dirty="0"/>
              <a:t>priming read</a:t>
            </a:r>
            <a:endParaRPr lang="en-US" dirty="0"/>
          </a:p>
          <a:p>
            <a:pPr lvl="1"/>
            <a:r>
              <a:rPr lang="en-US" dirty="0"/>
              <a:t>We “prime” the loop by reading in information before the loop runs the first time</a:t>
            </a:r>
          </a:p>
          <a:p>
            <a:pPr lvl="3"/>
            <a:endParaRPr lang="en-US" dirty="0"/>
          </a:p>
          <a:p>
            <a:r>
              <a:rPr lang="en-US" dirty="0"/>
              <a:t>We duplicate the line of code asking for input</a:t>
            </a:r>
          </a:p>
          <a:p>
            <a:pPr lvl="1"/>
            <a:r>
              <a:rPr lang="en-US" dirty="0"/>
              <a:t>Once </a:t>
            </a:r>
            <a:r>
              <a:rPr lang="en-US" u="sng" dirty="0"/>
              <a:t>before</a:t>
            </a:r>
            <a:r>
              <a:rPr lang="en-US" dirty="0"/>
              <a:t> the loop</a:t>
            </a:r>
          </a:p>
          <a:p>
            <a:pPr lvl="1"/>
            <a:r>
              <a:rPr lang="en-US" dirty="0"/>
              <a:t>And then </a:t>
            </a:r>
            <a:r>
              <a:rPr lang="en-US" u="sng" dirty="0"/>
              <a:t>inside</a:t>
            </a:r>
            <a:r>
              <a:rPr lang="en-US" dirty="0"/>
              <a:t> the loop</a:t>
            </a:r>
          </a:p>
          <a:p>
            <a:pPr lvl="3"/>
            <a:endParaRPr lang="en-US" dirty="0"/>
          </a:p>
          <a:p>
            <a:r>
              <a:rPr lang="en-US" dirty="0"/>
              <a:t>This is the preferred way to use sentinel loops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Boolean Flags</a:t>
            </a:r>
          </a:p>
        </p:txBody>
      </p:sp>
    </p:spTree>
    <p:extLst>
      <p:ext uri="{BB962C8B-B14F-4D97-AF65-F5344CB8AC3E}">
        <p14:creationId xmlns:p14="http://schemas.microsoft.com/office/powerpoint/2010/main" val="34742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Conditionals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Sometimes, 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has many restrictions or requirements</a:t>
            </a:r>
          </a:p>
          <a:p>
            <a:pPr lvl="1"/>
            <a:r>
              <a:rPr lang="en-US" dirty="0"/>
              <a:t>Expressing them in one giant conditional is difficult, or maybe even impossible</a:t>
            </a:r>
          </a:p>
          <a:p>
            <a:pPr lvl="3"/>
            <a:endParaRPr lang="en-US" dirty="0"/>
          </a:p>
          <a:p>
            <a:r>
              <a:rPr lang="en-US" dirty="0"/>
              <a:t>Instead, break the problem down into the separate parts, and use a single Boolean </a:t>
            </a:r>
            <a:br>
              <a:rPr lang="en-US" dirty="0"/>
            </a:br>
            <a:r>
              <a:rPr lang="en-US" dirty="0"/>
              <a:t>“flag” value as the loop variable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0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Flags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Boolean value used to control the while loop</a:t>
            </a:r>
          </a:p>
          <a:p>
            <a:pPr lvl="1"/>
            <a:r>
              <a:rPr lang="en-US" sz="3200" dirty="0"/>
              <a:t>Communicates if the requirements </a:t>
            </a:r>
            <a:br>
              <a:rPr lang="en-US" sz="3200" dirty="0"/>
            </a:br>
            <a:r>
              <a:rPr lang="en-US" sz="3200" dirty="0"/>
              <a:t>have been satisfied yet</a:t>
            </a:r>
          </a:p>
          <a:p>
            <a:endParaRPr lang="en-US" dirty="0"/>
          </a:p>
          <a:p>
            <a:r>
              <a:rPr lang="en-US" dirty="0" smtClean="0"/>
              <a:t>Conditional should evaluate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while </a:t>
            </a:r>
            <a:r>
              <a:rPr lang="en-US" dirty="0"/>
              <a:t>the </a:t>
            </a:r>
            <a:r>
              <a:rPr lang="en-US" dirty="0" smtClean="0"/>
              <a:t>requirements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have </a:t>
            </a:r>
            <a:r>
              <a:rPr lang="en-US" u="sng" dirty="0" smtClean="0"/>
              <a:t>not</a:t>
            </a:r>
            <a:r>
              <a:rPr lang="en-US" dirty="0" smtClean="0"/>
              <a:t> </a:t>
            </a:r>
            <a:r>
              <a:rPr lang="en-US" dirty="0"/>
              <a:t>been met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136" y="2515518"/>
            <a:ext cx="3288092" cy="40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5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sz="4200" dirty="0"/>
              <a:t>General Layout – Multiple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</a:p>
          <a:p>
            <a:pPr lvl="1"/>
            <a:r>
              <a:rPr lang="en-US" dirty="0"/>
              <a:t>Getting the user’s input</a:t>
            </a:r>
          </a:p>
          <a:p>
            <a:pPr lvl="1"/>
            <a:r>
              <a:rPr lang="en-US" dirty="0"/>
              <a:t>Assuming that all requirements </a:t>
            </a:r>
            <a:r>
              <a:rPr lang="en-US" u="sng" dirty="0"/>
              <a:t>are</a:t>
            </a:r>
            <a:r>
              <a:rPr lang="en-US" dirty="0"/>
              <a:t> satisfied</a:t>
            </a:r>
          </a:p>
          <a:p>
            <a:pPr lvl="2"/>
            <a:r>
              <a:rPr lang="en-US" dirty="0"/>
              <a:t>(Set the Boolean flag so that the loop would exit)</a:t>
            </a:r>
          </a:p>
          <a:p>
            <a:pPr lvl="3"/>
            <a:endParaRPr lang="en-US" dirty="0"/>
          </a:p>
          <a:p>
            <a:r>
              <a:rPr lang="en-US" dirty="0"/>
              <a:t>Check each requirement individually</a:t>
            </a:r>
          </a:p>
          <a:p>
            <a:pPr lvl="1"/>
            <a:r>
              <a:rPr lang="en-US" dirty="0"/>
              <a:t>For each requirement, if it </a:t>
            </a:r>
            <a:r>
              <a:rPr lang="en-US" u="sng" dirty="0"/>
              <a:t>isn’t</a:t>
            </a:r>
            <a:r>
              <a:rPr lang="en-US" dirty="0"/>
              <a:t> satisfied, </a:t>
            </a:r>
            <a:br>
              <a:rPr lang="en-US" dirty="0"/>
            </a:br>
            <a:r>
              <a:rPr lang="en-US" dirty="0"/>
              <a:t>change the Boolean flag so the loop repeats</a:t>
            </a:r>
          </a:p>
          <a:p>
            <a:pPr lvl="2"/>
            <a:r>
              <a:rPr lang="en-US" dirty="0"/>
              <a:t>(Optionally, print out what the failure was)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Layout – Multiple 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28581" cy="4517689"/>
          </a:xfrm>
        </p:spPr>
        <p:txBody>
          <a:bodyPr/>
          <a:lstStyle/>
          <a:p>
            <a:r>
              <a:rPr lang="en-US" dirty="0"/>
              <a:t>Start the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loop by </a:t>
            </a:r>
          </a:p>
          <a:p>
            <a:pPr lvl="1"/>
            <a:r>
              <a:rPr lang="en-US" dirty="0"/>
              <a:t>Getting the user’s input</a:t>
            </a:r>
          </a:p>
          <a:p>
            <a:pPr lvl="1"/>
            <a:r>
              <a:rPr lang="en-US" u="sng" dirty="0"/>
              <a:t>Don’t</a:t>
            </a:r>
            <a:r>
              <a:rPr lang="en-US" dirty="0"/>
              <a:t> assume the requirements have been met</a:t>
            </a:r>
          </a:p>
          <a:p>
            <a:pPr lvl="2"/>
            <a:r>
              <a:rPr lang="en-US" dirty="0"/>
              <a:t>(Do not change the Boolean flag at the start of the loop)</a:t>
            </a:r>
          </a:p>
          <a:p>
            <a:pPr lvl="3"/>
            <a:endParaRPr lang="en-US" dirty="0"/>
          </a:p>
          <a:p>
            <a:r>
              <a:rPr lang="en-US" dirty="0"/>
              <a:t>Check each way of satisfying the requirements</a:t>
            </a:r>
          </a:p>
          <a:p>
            <a:pPr lvl="1"/>
            <a:r>
              <a:rPr lang="en-US" dirty="0"/>
              <a:t>If one of the ways satisfies the requirements,</a:t>
            </a:r>
            <a:br>
              <a:rPr lang="en-US" dirty="0"/>
            </a:br>
            <a:r>
              <a:rPr lang="en-US" dirty="0"/>
              <a:t>change the Boolean flag so the loop </a:t>
            </a:r>
            <a:r>
              <a:rPr lang="en-US" u="sng" dirty="0"/>
              <a:t>doesn’t</a:t>
            </a:r>
            <a:r>
              <a:rPr lang="en-US" dirty="0"/>
              <a:t> repeat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8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Flag Usage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requirements to satisfy</a:t>
            </a:r>
          </a:p>
          <a:p>
            <a:pPr lvl="1"/>
            <a:r>
              <a:rPr lang="en-US" dirty="0"/>
              <a:t>Password must be at least 8 characters long, </a:t>
            </a:r>
            <a:br>
              <a:rPr lang="en-US" dirty="0"/>
            </a:br>
            <a:r>
              <a:rPr lang="en-US" dirty="0"/>
              <a:t>no longer than 20 characters, and have no</a:t>
            </a:r>
            <a:br>
              <a:rPr lang="en-US" dirty="0"/>
            </a:br>
            <a:r>
              <a:rPr lang="en-US" dirty="0"/>
              <a:t>spaces or underscores</a:t>
            </a:r>
          </a:p>
          <a:p>
            <a:pPr lvl="3"/>
            <a:endParaRPr lang="en-US" dirty="0"/>
          </a:p>
          <a:p>
            <a:r>
              <a:rPr lang="en-US" dirty="0"/>
              <a:t>Multiple ways to satisfy the requirements</a:t>
            </a:r>
          </a:p>
          <a:p>
            <a:pPr lvl="1"/>
            <a:r>
              <a:rPr lang="en-US" dirty="0"/>
              <a:t>Grade must be between 0 and 100, </a:t>
            </a:r>
            <a:br>
              <a:rPr lang="en-US" dirty="0"/>
            </a:br>
            <a:r>
              <a:rPr lang="en-US" dirty="0"/>
              <a:t>unless extra credit is allowed, in which </a:t>
            </a:r>
            <a:br>
              <a:rPr lang="en-US" dirty="0"/>
            </a:br>
            <a:r>
              <a:rPr lang="en-US" dirty="0"/>
              <a:t>case it can be over 100 (but still must be &gt;= 0)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0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2" y="2984638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156550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  <p:bldP spid="6" grpId="5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Meta (M)</a:t>
            </a:r>
          </a:p>
          <a:p>
            <a:pPr lvl="1"/>
            <a:r>
              <a:rPr lang="en-US" dirty="0"/>
              <a:t>Meta is another key, like “Control”</a:t>
            </a:r>
          </a:p>
          <a:p>
            <a:pPr lvl="1"/>
            <a:r>
              <a:rPr lang="en-US" dirty="0"/>
              <a:t>You can hold “Alt” down or you can hit “Esc”</a:t>
            </a:r>
          </a:p>
          <a:p>
            <a:pPr lvl="2"/>
            <a:r>
              <a:rPr lang="en-US" dirty="0"/>
              <a:t>“Alt” may not work on Macs</a:t>
            </a:r>
          </a:p>
          <a:p>
            <a:pPr lvl="2"/>
            <a:endParaRPr lang="en-US" dirty="0"/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M+g+g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Brings up a prompt at the bottom of the screen</a:t>
            </a:r>
          </a:p>
          <a:p>
            <a:pPr lvl="2"/>
            <a:r>
              <a:rPr lang="en-US" sz="2800" dirty="0"/>
              <a:t>Type in a number (and hit enter) to go to that line of your file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232962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 3 is out on Blackboard now</a:t>
            </a:r>
          </a:p>
          <a:p>
            <a:pPr lvl="1"/>
            <a:r>
              <a:rPr lang="en-US" dirty="0"/>
              <a:t>Due by Friday (September 28th) at 8:59:59 PM</a:t>
            </a:r>
          </a:p>
          <a:p>
            <a:endParaRPr lang="en-US" dirty="0"/>
          </a:p>
          <a:p>
            <a:r>
              <a:rPr lang="en-US" dirty="0"/>
              <a:t>Midterm #1 in class on October </a:t>
            </a:r>
            <a:r>
              <a:rPr lang="en-US" dirty="0" smtClean="0"/>
              <a:t>3rd/4th</a:t>
            </a:r>
            <a:endParaRPr lang="en-US" dirty="0"/>
          </a:p>
          <a:p>
            <a:pPr lvl="1"/>
            <a:r>
              <a:rPr lang="en-US" dirty="0"/>
              <a:t>If taking the exam with SDS, schedule that before the end of the day on </a:t>
            </a:r>
            <a:r>
              <a:rPr lang="en-US" dirty="0" smtClean="0"/>
              <a:t>September 26th</a:t>
            </a:r>
            <a:endParaRPr lang="en-US" dirty="0"/>
          </a:p>
          <a:p>
            <a:pPr lvl="1"/>
            <a:r>
              <a:rPr lang="en-US" dirty="0"/>
              <a:t>Midterm Review Worksheet will be out soon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Magic wand (adapted from):</a:t>
            </a:r>
          </a:p>
          <a:p>
            <a:pPr lvl="1"/>
            <a:r>
              <a:rPr lang="en-US" sz="2000" dirty="0"/>
              <a:t>https://commons.wikimedia.org/wiki/File:Magic_wand.svg</a:t>
            </a:r>
          </a:p>
          <a:p>
            <a:endParaRPr lang="en-US" sz="2000" dirty="0"/>
          </a:p>
          <a:p>
            <a:r>
              <a:rPr lang="en-US" sz="2000" dirty="0"/>
              <a:t>Sentry guard (adapted from):</a:t>
            </a:r>
          </a:p>
          <a:p>
            <a:pPr lvl="1"/>
            <a:r>
              <a:rPr lang="en-US" sz="2000" dirty="0"/>
              <a:t>www.publicdomainpictures.net/view-image.php?image=160669</a:t>
            </a:r>
          </a:p>
          <a:p>
            <a:endParaRPr lang="en-US" sz="2000" dirty="0"/>
          </a:p>
          <a:p>
            <a:r>
              <a:rPr lang="en-US" sz="2000" dirty="0"/>
              <a:t>Flag waver (adapted from):</a:t>
            </a:r>
          </a:p>
          <a:p>
            <a:pPr lvl="1"/>
            <a:r>
              <a:rPr lang="en-US" sz="2000" dirty="0"/>
              <a:t>https://pixabay.com/p-34873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1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constants and their importance</a:t>
            </a:r>
          </a:p>
          <a:p>
            <a:endParaRPr lang="en-US" dirty="0"/>
          </a:p>
          <a:p>
            <a:r>
              <a:rPr lang="en-US" dirty="0"/>
              <a:t>To explore more and different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r>
              <a:rPr lang="en-US" dirty="0"/>
              <a:t>Sentinel loops</a:t>
            </a:r>
          </a:p>
          <a:p>
            <a:pPr lvl="1"/>
            <a:r>
              <a:rPr lang="en-US" dirty="0"/>
              <a:t>Boolean flags</a:t>
            </a:r>
          </a:p>
          <a:p>
            <a:r>
              <a:rPr lang="en-US" dirty="0"/>
              <a:t>To get more practice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Constants (and Magic)</a:t>
            </a:r>
          </a:p>
        </p:txBody>
      </p:sp>
    </p:spTree>
    <p:extLst>
      <p:ext uri="{BB962C8B-B14F-4D97-AF65-F5344CB8AC3E}">
        <p14:creationId xmlns:p14="http://schemas.microsoft.com/office/powerpoint/2010/main" val="20130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Literal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Remember, </a:t>
            </a:r>
            <a:r>
              <a:rPr lang="en-US" b="1" i="1" dirty="0"/>
              <a:t>literal values </a:t>
            </a:r>
            <a:r>
              <a:rPr lang="en-US" dirty="0"/>
              <a:t>are any integer, </a:t>
            </a:r>
            <a:br>
              <a:rPr lang="en-US" dirty="0"/>
            </a:br>
            <a:r>
              <a:rPr lang="en-US" dirty="0"/>
              <a:t>float, or string that is </a:t>
            </a:r>
            <a:r>
              <a:rPr lang="en-US" i="1" dirty="0"/>
              <a:t>literally</a:t>
            </a:r>
            <a:r>
              <a:rPr lang="en-US" dirty="0"/>
              <a:t> in the code</a:t>
            </a:r>
          </a:p>
          <a:p>
            <a:r>
              <a:rPr lang="en-US" dirty="0"/>
              <a:t>Literals sometimes have a specific meaning</a:t>
            </a:r>
          </a:p>
          <a:p>
            <a:pPr lvl="1"/>
            <a:r>
              <a:rPr lang="en-US" dirty="0"/>
              <a:t>The strings “no” or “yes” as valid user choices</a:t>
            </a:r>
          </a:p>
          <a:p>
            <a:pPr lvl="1"/>
            <a:r>
              <a:rPr lang="en-US" dirty="0"/>
              <a:t>Having 7 days of the week, or 12 months in a year</a:t>
            </a:r>
          </a:p>
          <a:p>
            <a:pPr lvl="3"/>
            <a:endParaRPr lang="en-US" dirty="0"/>
          </a:p>
          <a:p>
            <a:r>
              <a:rPr lang="en-US" dirty="0"/>
              <a:t>The meaning of these literals can be difficult to figure out as the program gets longer, or as you work with code you didn’t write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55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Literal Value Confusion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the pieces of code below do/mean?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&gt; 2017: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7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Literal Value Confusion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the pieces of code below do/mean?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 (1 - 52):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choice == 4: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"Thanks for playing!"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&lt; 1900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 &gt; 2017: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"Invalid choice"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856942" y="2818614"/>
            <a:ext cx="7080425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82187" y="3299381"/>
            <a:ext cx="481238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Weeks in a year?  Cards in a deck?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27264" y="3902425"/>
            <a:ext cx="1975812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773" y="4383192"/>
            <a:ext cx="489251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A menu option? To quit the program?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7154" y="5871889"/>
            <a:ext cx="43980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Inputting a valid year? For what?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787052" y="5391122"/>
            <a:ext cx="4340370" cy="48076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Literals are Magic!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literal values are “magic”, because </a:t>
            </a:r>
            <a:br>
              <a:rPr lang="en-US" dirty="0"/>
            </a:br>
            <a:r>
              <a:rPr lang="en-US" dirty="0"/>
              <a:t>their meaning is often unknown</a:t>
            </a:r>
          </a:p>
          <a:p>
            <a:pPr lvl="1"/>
            <a:r>
              <a:rPr lang="en-US" dirty="0"/>
              <a:t>Called magic numbers, magic strings, etc.</a:t>
            </a:r>
          </a:p>
          <a:p>
            <a:pPr lvl="3"/>
            <a:endParaRPr lang="en-US" dirty="0"/>
          </a:p>
          <a:p>
            <a:r>
              <a:rPr lang="en-US" dirty="0"/>
              <a:t>Other problems include:</a:t>
            </a:r>
          </a:p>
          <a:p>
            <a:pPr lvl="1"/>
            <a:r>
              <a:rPr lang="en-US" dirty="0"/>
              <a:t>Reason for choosing the value isn’t always clear</a:t>
            </a:r>
          </a:p>
          <a:p>
            <a:pPr lvl="1"/>
            <a:r>
              <a:rPr lang="en-US" dirty="0"/>
              <a:t>Increases the opportunity for errors</a:t>
            </a:r>
          </a:p>
          <a:p>
            <a:pPr lvl="1"/>
            <a:r>
              <a:rPr lang="en-US" dirty="0"/>
              <a:t>Makes the program difficult to change later</a:t>
            </a:r>
          </a:p>
          <a:p>
            <a:pPr lvl="2"/>
            <a:r>
              <a:rPr lang="en-US" dirty="0"/>
              <a:t>Which 52 is weeks, and which is size of a card deck?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2" descr="https://upload.wikimedia.org/wikipedia/commons/thumb/2/20/Magic_wand.svg/170px-Magic_wan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9522" flipH="1">
            <a:off x="6560890" y="2497141"/>
            <a:ext cx="1619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3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23 C 0.03611 0.07755 -0.02118 0.21343 -0.12813 0.30231 C -0.23542 0.39144 -0.35261 0.40093 -0.38872 0.32269 C -0.42535 0.24491 -0.36789 0.1088 -0.26077 0.01944 C -0.15365 -0.06921 -0.03664 -0.0787 -0.00035 -0.00023 Z " pathEditMode="relative" rAng="3480000" ptsTypes="AAAAA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10" y="1611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12339</TotalTime>
  <Words>1594</Words>
  <Application>Microsoft Office PowerPoint</Application>
  <PresentationFormat>On-screen Show (4:3)</PresentationFormat>
  <Paragraphs>366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07 – While Loops (cont)</vt:lpstr>
      <vt:lpstr>Last Class We Covered</vt:lpstr>
      <vt:lpstr>Any Questions from Last Time?</vt:lpstr>
      <vt:lpstr>Today’s Objectives</vt:lpstr>
      <vt:lpstr>Constants (and Magic)</vt:lpstr>
      <vt:lpstr>Literal Values</vt:lpstr>
      <vt:lpstr>Literal Value Confusion</vt:lpstr>
      <vt:lpstr>Literal Value Confusion</vt:lpstr>
      <vt:lpstr>Literals are Magic!</vt:lpstr>
      <vt:lpstr>Constants</vt:lpstr>
      <vt:lpstr>Literal Value Clarification</vt:lpstr>
      <vt:lpstr>“Magic” Numbers Example</vt:lpstr>
      <vt:lpstr>Another “Magic” Example</vt:lpstr>
      <vt:lpstr>Using Constants</vt:lpstr>
      <vt:lpstr>Acceptable “Magic” Literals</vt:lpstr>
      <vt:lpstr>Constant Practice</vt:lpstr>
      <vt:lpstr>Constant Practice</vt:lpstr>
      <vt:lpstr>Where Do Constants Go?</vt:lpstr>
      <vt:lpstr>Are Constants Really Constant?</vt:lpstr>
      <vt:lpstr>Sentinel Values and while Loops</vt:lpstr>
      <vt:lpstr>When to Use while Loops</vt:lpstr>
      <vt:lpstr>Sentinel Values</vt:lpstr>
      <vt:lpstr>Sentinel Loop Example</vt:lpstr>
      <vt:lpstr>Sentinel Loop Example</vt:lpstr>
      <vt:lpstr>Sentinel Loop Example</vt:lpstr>
      <vt:lpstr>Priming Reads</vt:lpstr>
      <vt:lpstr>Boolean Flags</vt:lpstr>
      <vt:lpstr>Complex Conditionals</vt:lpstr>
      <vt:lpstr>Boolean Flags</vt:lpstr>
      <vt:lpstr>General Layout – Multiple Requirements</vt:lpstr>
      <vt:lpstr>General Layout – Multiple Ways</vt:lpstr>
      <vt:lpstr>Boolean Flag Usage Examples</vt:lpstr>
      <vt:lpstr>Time For…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240</cp:revision>
  <dcterms:created xsi:type="dcterms:W3CDTF">2014-05-05T14:25:42Z</dcterms:created>
  <dcterms:modified xsi:type="dcterms:W3CDTF">2018-09-24T18:38:50Z</dcterms:modified>
</cp:coreProperties>
</file>